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6" d="100"/>
          <a:sy n="106" d="100"/>
        </p:scale>
        <p:origin x="480" y="1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35727290"/>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152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маусым</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06998" y="114301"/>
            <a:ext cx="4681538" cy="323165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smtClean="0">
                <a:solidFill>
                  <a:prstClr val="black"/>
                </a:solidFill>
                <a:latin typeface="Times New Roman" panose="02020603050405020304" pitchFamily="18" charset="0"/>
                <a:cs typeface="Times New Roman" panose="02020603050405020304" pitchFamily="18" charset="0"/>
              </a:rPr>
              <a:t>02 маусымға </a:t>
            </a:r>
            <a:r>
              <a:rPr lang="kk-KZ" sz="1200" b="1" dirty="0" smtClean="0">
                <a:latin typeface="Times New Roman" panose="02020603050405020304" pitchFamily="18" charset="0"/>
                <a:cs typeface="Times New Roman" panose="02020603050405020304" pitchFamily="18" charset="0"/>
              </a:rPr>
              <a:t>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01 маусым сағ. 20-дан 01 маусым сағ. 20-ға дейін</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a:latin typeface="Times New Roman" panose="02020603050405020304" pitchFamily="18" charset="0"/>
                <a:ea typeface="Calibri" panose="020F0502020204030204" pitchFamily="34" charset="0"/>
              </a:rPr>
              <a:t>Көшпелі </a:t>
            </a:r>
            <a:r>
              <a:rPr lang="ru-RU" sz="1200" dirty="0" err="1">
                <a:latin typeface="Times New Roman" panose="02020603050405020304" pitchFamily="18" charset="0"/>
                <a:ea typeface="Calibri" panose="020F0502020204030204" pitchFamily="34" charset="0"/>
              </a:rPr>
              <a:t>бұлтты</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жауын-шашынсыз. </a:t>
            </a:r>
            <a:r>
              <a:rPr lang="ru-RU" sz="1200" dirty="0" err="1" smtClean="0">
                <a:solidFill>
                  <a:prstClr val="black"/>
                </a:solidFill>
                <a:latin typeface="Times New Roman" panose="02020603050405020304" pitchFamily="18" charset="0"/>
                <a:cs typeface="Times New Roman" panose="02020603050405020304" pitchFamily="18" charset="0"/>
              </a:rPr>
              <a:t>Солтүстік-батыстан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батыстан</a:t>
            </a:r>
            <a:r>
              <a:rPr lang="kk-KZ" sz="1200" kern="900" smtClean="0">
                <a:solidFill>
                  <a:srgbClr val="000000"/>
                </a:solidFill>
                <a:latin typeface="Times New Roman" panose="02020603050405020304" pitchFamily="18" charset="0"/>
                <a:ea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жел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ea typeface="Calibri" panose="020F0502020204030204" pitchFamily="34" charset="0"/>
              </a:rPr>
              <a:t>7-12 м/с</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Ауа</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температурасы</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түнде</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11-13, </a:t>
            </a:r>
            <a:r>
              <a:rPr lang="ru-RU" sz="1200" dirty="0" err="1">
                <a:latin typeface="Times New Roman" panose="02020603050405020304" pitchFamily="18" charset="0"/>
                <a:ea typeface="Calibri" panose="020F0502020204030204" pitchFamily="34" charset="0"/>
              </a:rPr>
              <a:t>күндіз</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24-26 </a:t>
            </a:r>
            <a:r>
              <a:rPr lang="ru-RU" sz="1200" dirty="0">
                <a:latin typeface="Times New Roman" panose="02020603050405020304" pitchFamily="18" charset="0"/>
                <a:ea typeface="Calibri" panose="020F0502020204030204" pitchFamily="34" charset="0"/>
              </a:rPr>
              <a:t>градус </a:t>
            </a:r>
            <a:r>
              <a:rPr lang="ru-RU" sz="1200" dirty="0" err="1">
                <a:latin typeface="Times New Roman" panose="02020603050405020304" pitchFamily="18" charset="0"/>
                <a:ea typeface="Calibri" panose="020F0502020204030204" pitchFamily="34" charset="0"/>
              </a:rPr>
              <a:t>жылы</a:t>
            </a:r>
            <a:r>
              <a:rPr lang="ru-RU" sz="1200" dirty="0" smtClean="0">
                <a:latin typeface="Times New Roman" panose="02020603050405020304" pitchFamily="18" charset="0"/>
                <a:ea typeface="Calibri" panose="020F0502020204030204" pitchFamily="34" charset="0"/>
              </a:rPr>
              <a:t>.</a:t>
            </a:r>
          </a:p>
          <a:p>
            <a:pPr algn="just"/>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Түнде 03 </a:t>
            </a:r>
            <a:r>
              <a:rPr lang="kk-KZ" sz="1200" b="1" dirty="0">
                <a:latin typeface="Times New Roman" panose="02020603050405020304" pitchFamily="18" charset="0"/>
                <a:cs typeface="Times New Roman" panose="02020603050405020304" pitchFamily="18" charset="0"/>
              </a:rPr>
              <a:t>маусымға </a:t>
            </a:r>
            <a:r>
              <a:rPr lang="kk-KZ" sz="1200" b="1" dirty="0" smtClean="0">
                <a:latin typeface="Times New Roman" panose="02020603050405020304" pitchFamily="18" charset="0"/>
                <a:cs typeface="Times New Roman" panose="02020603050405020304" pitchFamily="18" charset="0"/>
              </a:rPr>
              <a:t>ауа-райы болжамы</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02 маусым </a:t>
            </a:r>
            <a:r>
              <a:rPr lang="kk-KZ" sz="1200" b="1" dirty="0" smtClean="0">
                <a:latin typeface="Times New Roman" panose="02020603050405020304" pitchFamily="18" charset="0"/>
                <a:cs typeface="Times New Roman" panose="02020603050405020304" pitchFamily="18" charset="0"/>
              </a:rPr>
              <a:t>сағ. 20-дан </a:t>
            </a:r>
            <a:r>
              <a:rPr lang="kk-KZ" sz="1200" b="1" dirty="0" smtClean="0">
                <a:solidFill>
                  <a:prstClr val="black"/>
                </a:solidFill>
                <a:latin typeface="Times New Roman" panose="02020603050405020304" pitchFamily="18" charset="0"/>
                <a:cs typeface="Times New Roman" panose="02020603050405020304" pitchFamily="18" charset="0"/>
              </a:rPr>
              <a:t>03 маусым </a:t>
            </a:r>
            <a:r>
              <a:rPr lang="kk-KZ" sz="1200" b="1" dirty="0" smtClean="0">
                <a:latin typeface="Times New Roman" panose="02020603050405020304" pitchFamily="18" charset="0"/>
                <a:cs typeface="Times New Roman" panose="02020603050405020304" pitchFamily="18" charset="0"/>
              </a:rPr>
              <a:t>сағ. 08-ге дейін </a:t>
            </a:r>
          </a:p>
          <a:p>
            <a:pPr algn="just"/>
            <a:r>
              <a:rPr lang="ru-RU" sz="1200" dirty="0">
                <a:solidFill>
                  <a:prstClr val="black"/>
                </a:solidFill>
                <a:latin typeface="Times New Roman" panose="02020603050405020304" pitchFamily="18" charset="0"/>
                <a:ea typeface="Calibri" panose="020F0502020204030204" pitchFamily="34" charset="0"/>
              </a:rPr>
              <a:t>Көшпелі </a:t>
            </a:r>
            <a:r>
              <a:rPr lang="ru-RU" sz="1200" dirty="0" err="1">
                <a:solidFill>
                  <a:prstClr val="black"/>
                </a:solidFill>
                <a:latin typeface="Times New Roman" panose="02020603050405020304" pitchFamily="18" charset="0"/>
                <a:ea typeface="Calibri" panose="020F0502020204030204" pitchFamily="34" charset="0"/>
              </a:rPr>
              <a:t>бұлтты</a:t>
            </a:r>
            <a:r>
              <a:rPr lang="ru-RU" sz="1200" dirty="0">
                <a:solidFill>
                  <a:prstClr val="black"/>
                </a:solidFill>
                <a:latin typeface="Times New Roman" panose="02020603050405020304" pitchFamily="18" charset="0"/>
                <a:ea typeface="Calibri" panose="020F0502020204030204" pitchFamily="34" charset="0"/>
              </a:rPr>
              <a:t>, </a:t>
            </a:r>
            <a:r>
              <a:rPr lang="ru-RU" sz="1200" dirty="0" smtClean="0">
                <a:solidFill>
                  <a:prstClr val="black"/>
                </a:solidFill>
                <a:latin typeface="Times New Roman" panose="02020603050405020304" pitchFamily="18" charset="0"/>
                <a:ea typeface="Calibri" panose="020F0502020204030204" pitchFamily="34" charset="0"/>
              </a:rPr>
              <a:t>жауын-шашынсыз. </a:t>
            </a:r>
            <a:r>
              <a:rPr lang="ru-RU" sz="1200" dirty="0" smtClean="0">
                <a:solidFill>
                  <a:prstClr val="black"/>
                </a:solidFill>
                <a:latin typeface="Times New Roman" panose="02020603050405020304" pitchFamily="18" charset="0"/>
                <a:cs typeface="Times New Roman" panose="02020603050405020304" pitchFamily="18" charset="0"/>
              </a:rPr>
              <a:t>Солтүстік-шығыстан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соғады,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7-12 м/с</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12-14 </a:t>
            </a:r>
            <a:r>
              <a:rPr lang="ru-RU"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kk-KZ" sz="1200" dirty="0">
                <a:solidFill>
                  <a:prstClr val="black"/>
                </a:solidFill>
                <a:latin typeface="Times New Roman" panose="02020603050405020304" pitchFamily="18" charset="0"/>
                <a:cs typeface="Times New Roman" panose="02020603050405020304" pitchFamily="18" charset="0"/>
              </a:rPr>
              <a:t>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болуы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a:p>
            <a:pPr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02735886"/>
              </p:ext>
            </p:extLst>
          </p:nvPr>
        </p:nvGraphicFramePr>
        <p:xfrm>
          <a:off x="4989607" y="3999691"/>
          <a:ext cx="4716320" cy="2175078"/>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720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0.196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0.104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117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0,292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0</a:t>
            </a:r>
            <a:r>
              <a:rPr lang="kk-KZ" altLang="ru-RU" sz="1200" b="1" dirty="0" smtClean="0">
                <a:solidFill>
                  <a:prstClr val="black"/>
                </a:solidFill>
                <a:latin typeface="Times New Roman" panose="02020603050405020304" pitchFamily="18" charset="0"/>
                <a:cs typeface="Times New Roman" panose="02020603050405020304" pitchFamily="18" charset="0"/>
              </a:rPr>
              <a:t>1 маусым</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 </a:t>
            </a:r>
            <a:r>
              <a:rPr lang="kk-KZ" altLang="ru-RU" sz="1200" b="1" i="1" dirty="0">
                <a:solidFill>
                  <a:srgbClr val="000000"/>
                </a:solidFill>
                <a:latin typeface="Times New Roman" panose="02020603050405020304" pitchFamily="18" charset="0"/>
                <a:cs typeface="Times New Roman" panose="02020603050405020304" pitchFamily="18" charset="0"/>
              </a:rPr>
              <a:t>К</a:t>
            </a:r>
            <a:r>
              <a:rPr lang="kk-KZ" altLang="ru-RU" sz="1200" b="1" i="1" dirty="0" smtClean="0">
                <a:solidFill>
                  <a:srgbClr val="000000"/>
                </a:solidFill>
                <a:latin typeface="Times New Roman" panose="02020603050405020304" pitchFamily="18" charset="0"/>
                <a:cs typeface="Times New Roman" panose="02020603050405020304" pitchFamily="18" charset="0"/>
              </a:rPr>
              <a:t>азиева/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31892</TotalTime>
  <Words>559</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5782</cp:revision>
  <cp:lastPrinted>2021-07-01T07:38:07Z</cp:lastPrinted>
  <dcterms:created xsi:type="dcterms:W3CDTF">2018-03-27T06:03:00Z</dcterms:created>
  <dcterms:modified xsi:type="dcterms:W3CDTF">2026-06-01T06:57:10Z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